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4" r:id="rId3"/>
    <p:sldId id="275" r:id="rId4"/>
    <p:sldId id="276" r:id="rId5"/>
    <p:sldId id="261" r:id="rId6"/>
    <p:sldId id="262" r:id="rId7"/>
    <p:sldId id="264" r:id="rId8"/>
    <p:sldId id="267" r:id="rId9"/>
    <p:sldId id="266" r:id="rId10"/>
    <p:sldId id="270" r:id="rId11"/>
    <p:sldId id="271" r:id="rId12"/>
    <p:sldId id="277" r:id="rId13"/>
    <p:sldId id="272" r:id="rId14"/>
    <p:sldId id="278" r:id="rId15"/>
    <p:sldId id="279" r:id="rId16"/>
    <p:sldId id="269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18 Rectángulo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1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6 Conector recto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9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4C11-7592-4037-B820-FDCDAC88DCC0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28C260-30BD-4B73-804C-8F5B0D4DD1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8C0D-DA4A-4011-8015-21867067E1E2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57BA-9841-493D-99F6-DBC460490C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4 Elipse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A80B-412C-425B-AF80-BE9D48E88E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8DEE-C2FE-4DFF-9F79-8C73A022C303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9A7B-938A-46BD-A635-6F878385167A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B210B-8BDE-4C73-8B2E-A47D728C40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0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E6EC-E747-4A72-AF35-E7E921F08AB9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D5BD37-8681-4504-8217-55EA405F71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CB4E-1661-4606-8425-3B7EB9FE8220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E8CE-A943-462D-A94D-3A7717C43E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1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24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26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46F7-54DE-4CDC-B944-9B87FC47BC8F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0357600-F4FE-4474-A37E-1C0F6198F4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F8E6-CE52-4144-91EF-31FFD7BA4C9C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B04B-568E-41A6-AC4A-037B462CE2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550B-4454-4D75-A376-F74DC07A8793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65C34E-4078-4EFE-B776-9EB613F718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8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8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0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0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41CD82A-2985-4691-84D8-C931F0A117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FC74-F975-4097-8CDD-199DB18C289A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19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4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2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1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707FF-719C-4A8B-A5A7-9338179F39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7530B-016C-4399-9D80-5C443952FF90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EE0DF-B49F-4DFC-B103-90B396FD3801}" type="datetimeFigureOut">
              <a:rPr lang="es-ES"/>
              <a:pPr>
                <a:defRPr/>
              </a:pPr>
              <a:t>10/07/2013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078132-2939-41D6-92B0-8AF756A285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38" name="21 Marcador de título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C438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B5D3D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user\Desktop\freshfruit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0"/>
            <a:ext cx="9342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23528" y="548680"/>
            <a:ext cx="8496944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atin typeface="+mn-lt"/>
                <a:cs typeface="+mn-cs"/>
              </a:rPr>
              <a:t> </a:t>
            </a:r>
            <a:r>
              <a:rPr lang="es-ES" sz="30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5ª JORNADA TÉCNICA REGIONAL EN ARÁNDANOS </a:t>
            </a:r>
            <a:endParaRPr lang="es-ES_tradnl" sz="3000" b="1" dirty="0">
              <a:ln w="19050">
                <a:solidFill>
                  <a:schemeClr val="accent3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3600" b="1" dirty="0">
              <a:ln w="19050">
                <a:solidFill>
                  <a:schemeClr val="accent3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Optimización de métodos actuales y evaluación de nuevas alternativas para el tratamiento cuarentenario contra la mosca de la fruta para el cultivo de arándanos en la provincia de Entre Ríos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3600" b="1" dirty="0">
              <a:ln w="19050">
                <a:solidFill>
                  <a:schemeClr val="accent3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3600" b="1" dirty="0">
              <a:ln w="19050">
                <a:solidFill>
                  <a:schemeClr val="accent3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Giménez Fernando – Terenzano Ignacio – Isgleas Verónica – Rodríguez Tomás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3600" b="1" dirty="0">
              <a:ln w="19050">
                <a:solidFill>
                  <a:schemeClr val="accent3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 w="19050">
                <a:solidFill>
                  <a:schemeClr val="accent3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>
          <a:xfrm>
            <a:off x="381000" y="1223963"/>
            <a:ext cx="2362200" cy="990600"/>
          </a:xfrm>
        </p:spPr>
        <p:txBody>
          <a:bodyPr/>
          <a:lstStyle/>
          <a:p>
            <a:pPr eaLnBrk="1" hangingPunct="1"/>
            <a:r>
              <a:rPr lang="es-ES_tradnl" smtClean="0"/>
              <a:t>Estudio de Historia térmica de la fruta</a:t>
            </a:r>
            <a:endParaRPr lang="en-US" smtClean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2500313"/>
            <a:ext cx="2362200" cy="36258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es-ES" dirty="0" smtClean="0"/>
              <a:t>Del análisis de los gráficos se pueden obtener los tiempos aproximados de las diferentes etapas y las temperaturas a las que la fruta se encontraba expuesta.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s-ES" dirty="0" smtClean="0"/>
              <a:t>La principal diferencia en la historia térmica se observa en el proceso de bromurado, donde las temperaturas se elevan marcadamente por encima de los 30ºC.</a:t>
            </a:r>
            <a:endParaRPr lang="en-US" dirty="0"/>
          </a:p>
        </p:txBody>
      </p:sp>
      <p:pic>
        <p:nvPicPr>
          <p:cNvPr id="22531" name="6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571500"/>
            <a:ext cx="58578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7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429000"/>
            <a:ext cx="5791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>
          <a:xfrm>
            <a:off x="381000" y="1152525"/>
            <a:ext cx="2362200" cy="990600"/>
          </a:xfrm>
        </p:spPr>
        <p:txBody>
          <a:bodyPr/>
          <a:lstStyle/>
          <a:p>
            <a:pPr eaLnBrk="1" hangingPunct="1"/>
            <a:r>
              <a:rPr lang="es-ES_tradnl" smtClean="0"/>
              <a:t>Estudio de Historia térmica de la fruta</a:t>
            </a:r>
            <a:endParaRPr lang="es-ES" smtClean="0"/>
          </a:p>
        </p:txBody>
      </p:sp>
      <p:sp>
        <p:nvSpPr>
          <p:cNvPr id="23554" name="2 Marcador de texto"/>
          <p:cNvSpPr>
            <a:spLocks noGrp="1"/>
          </p:cNvSpPr>
          <p:nvPr>
            <p:ph type="body" idx="2"/>
          </p:nvPr>
        </p:nvSpPr>
        <p:spPr>
          <a:xfrm>
            <a:off x="381000" y="2214563"/>
            <a:ext cx="2362200" cy="3911600"/>
          </a:xfrm>
        </p:spPr>
        <p:txBody>
          <a:bodyPr/>
          <a:lstStyle/>
          <a:p>
            <a:pPr eaLnBrk="1" hangingPunct="1"/>
            <a:r>
              <a:rPr lang="es-ES" smtClean="0"/>
              <a:t>Al superponer ambas curvas se puede observar gráficamente cómo la etapa de bromurado otorga una mayor carga térmica al proceso. </a:t>
            </a:r>
          </a:p>
          <a:p>
            <a:pPr eaLnBrk="1" hangingPunct="1"/>
            <a:endParaRPr lang="es-ES" smtClean="0"/>
          </a:p>
        </p:txBody>
      </p:sp>
      <p:pic>
        <p:nvPicPr>
          <p:cNvPr id="23555" name="4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643063"/>
            <a:ext cx="6000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300163"/>
          </a:xfrm>
        </p:spPr>
        <p:txBody>
          <a:bodyPr/>
          <a:lstStyle/>
          <a:p>
            <a:pPr eaLnBrk="1" hangingPunct="1"/>
            <a:r>
              <a:rPr lang="es-AR" smtClean="0"/>
              <a:t>Deformación en función del tiempo y la temperatura</a:t>
            </a:r>
          </a:p>
        </p:txBody>
      </p:sp>
      <p:sp>
        <p:nvSpPr>
          <p:cNvPr id="24578" name="2 Marcador de texto"/>
          <p:cNvSpPr>
            <a:spLocks noGrp="1"/>
          </p:cNvSpPr>
          <p:nvPr>
            <p:ph type="body" idx="2"/>
          </p:nvPr>
        </p:nvSpPr>
        <p:spPr>
          <a:xfrm>
            <a:off x="381000" y="2643188"/>
            <a:ext cx="2362200" cy="3482975"/>
          </a:xfrm>
        </p:spPr>
        <p:txBody>
          <a:bodyPr/>
          <a:lstStyle/>
          <a:p>
            <a:pPr eaLnBrk="1" hangingPunct="1"/>
            <a:r>
              <a:rPr lang="es-AR" smtClean="0"/>
              <a:t>Las gráficas muestran el marcado efecto que tienen las temperaturas mayores a 30ºC sobre el % de deformación de la fruta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642938"/>
            <a:ext cx="57150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500438"/>
            <a:ext cx="57150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/>
              <a:t>Próximos ensayos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Próximas etapas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Comparación de calidad entre fruta irradiada y bromurada, en conjunto con equipo de CNEA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Relación entre el Bromuro de metilo y la calidad de la fruta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Estudio de factibilidad técnico económico de Planta de Irradiación Industrial en la zona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Redacción de manual de Buenas Prácticas de Bromurado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Difusión de los resultados alcanzados en el proyecto</a:t>
            </a:r>
            <a:endParaRPr lang="es-ES" dirty="0"/>
          </a:p>
        </p:txBody>
      </p:sp>
      <p:sp>
        <p:nvSpPr>
          <p:cNvPr id="25605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3157538"/>
          </a:xfrm>
        </p:spPr>
        <p:txBody>
          <a:bodyPr/>
          <a:lstStyle/>
          <a:p>
            <a:r>
              <a:rPr lang="es-ES" smtClean="0"/>
              <a:t>Estudio de factibilidad técnico económico de Planta de Irradiación Industrial en la zona</a:t>
            </a:r>
            <a:br>
              <a:rPr lang="es-ES" smtClean="0"/>
            </a:br>
            <a:endParaRPr lang="es-AR" smtClean="0"/>
          </a:p>
        </p:txBody>
      </p:sp>
      <p:sp>
        <p:nvSpPr>
          <p:cNvPr id="26626" name="2 Marcador de texto"/>
          <p:cNvSpPr>
            <a:spLocks noGrp="1"/>
          </p:cNvSpPr>
          <p:nvPr>
            <p:ph type="body" idx="2"/>
          </p:nvPr>
        </p:nvSpPr>
        <p:spPr>
          <a:xfrm>
            <a:off x="381000" y="3857625"/>
            <a:ext cx="2362200" cy="2268538"/>
          </a:xfrm>
        </p:spPr>
        <p:txBody>
          <a:bodyPr/>
          <a:lstStyle/>
          <a:p>
            <a:endParaRPr lang="es-AR" smtClean="0"/>
          </a:p>
        </p:txBody>
      </p:sp>
      <p:sp>
        <p:nvSpPr>
          <p:cNvPr id="26627" name="3 Marcador de contenido"/>
          <p:cNvSpPr>
            <a:spLocks noGrp="1"/>
          </p:cNvSpPr>
          <p:nvPr>
            <p:ph sz="quarter" idx="1"/>
          </p:nvPr>
        </p:nvSpPr>
        <p:spPr>
          <a:xfrm>
            <a:off x="3124200" y="500063"/>
            <a:ext cx="5638800" cy="3214687"/>
          </a:xfrm>
        </p:spPr>
        <p:txBody>
          <a:bodyPr/>
          <a:lstStyle/>
          <a:p>
            <a:r>
              <a:rPr lang="es-AR" sz="2500" smtClean="0"/>
              <a:t>Hoy en día, 56 países alrededor del mundo autorizan el consumo de alimentos irradiados </a:t>
            </a:r>
          </a:p>
          <a:p>
            <a:r>
              <a:rPr lang="es-AR" sz="2500" smtClean="0"/>
              <a:t>La irradiación comercial de alimentos se realiza en 32 países del mundo, con alrededor  de 200 instalaciones de irradiación en operación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143250" y="3744913"/>
          <a:ext cx="5476875" cy="297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46"/>
                <a:gridCol w="273844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PAÍS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PLANTAS DE IRRADIACIÓN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China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Estados Unidos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India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Australia y Brasil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Corea, Vietnam y Sudáfrica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Argentina, Tailandia, México, Turquía y Hungría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657350"/>
          </a:xfrm>
        </p:spPr>
        <p:txBody>
          <a:bodyPr/>
          <a:lstStyle/>
          <a:p>
            <a:r>
              <a:rPr lang="es-AR" smtClean="0"/>
              <a:t>Planta de Irradiación - Diagrama de flujo</a:t>
            </a:r>
          </a:p>
        </p:txBody>
      </p:sp>
      <p:sp>
        <p:nvSpPr>
          <p:cNvPr id="29699" name="2 Marcador de texto"/>
          <p:cNvSpPr>
            <a:spLocks noGrp="1"/>
          </p:cNvSpPr>
          <p:nvPr>
            <p:ph type="body" idx="2"/>
          </p:nvPr>
        </p:nvSpPr>
        <p:spPr>
          <a:xfrm>
            <a:off x="381000" y="4572000"/>
            <a:ext cx="2362200" cy="1554163"/>
          </a:xfrm>
        </p:spPr>
        <p:txBody>
          <a:bodyPr/>
          <a:lstStyle/>
          <a:p>
            <a:endParaRPr lang="es-AR" smtClean="0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928938" y="571500"/>
          <a:ext cx="6027737" cy="57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Visio" r:id="rId3" imgW="5056673" imgH="4848552" progId="">
                  <p:embed/>
                </p:oleObj>
              </mc:Choice>
              <mc:Fallback>
                <p:oleObj name="Visio" r:id="rId3" imgW="5056673" imgH="484855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571500"/>
                        <a:ext cx="6027737" cy="578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2428868"/>
            <a:ext cx="86409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8C438F"/>
                </a:solidFill>
              </a:rPr>
              <a:t>Introducción</a:t>
            </a:r>
          </a:p>
        </p:txBody>
      </p:sp>
      <p:sp>
        <p:nvSpPr>
          <p:cNvPr id="14338" name="2 Marcador de contenido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sz="2300" smtClean="0"/>
              <a:t>Actualmente los cargamentos exportados por vía aérea, utilizan la fumigación con bromuro de metilo como tratamiento cuarentenario contra la mosca de la fruta.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sz="2300" smtClean="0"/>
              <a:t>Cualquier otro tratamiento cuarentenario aprobado basado en bajas temperaturas necesita un mínimo de 14 días de proceso.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sz="2300" smtClean="0"/>
              <a:t>El mejoramiento de las técnicas de bromurado generará una serie de ventajas técnicas, económicas y comerciales que tendrán un efecto positivo inmediato.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sz="2300" smtClean="0"/>
              <a:t>Algunas operaciones relacionadas con el diseño de la cámara y con el  proceso de bromurado deben mejorarse ya que provocan importantes modificaciones en la textura de la fruta, dificultando la llegada en buenas condiciones de conservación y pudiendo ser causales de rechazo.</a:t>
            </a:r>
          </a:p>
          <a:p>
            <a:pPr algn="just" eaLnBrk="1" hangingPunct="1">
              <a:lnSpc>
                <a:spcPct val="80000"/>
              </a:lnSpc>
            </a:pPr>
            <a:endParaRPr lang="es-ES" sz="2300" smtClean="0"/>
          </a:p>
          <a:p>
            <a:pPr algn="just" eaLnBrk="1" hangingPunct="1">
              <a:lnSpc>
                <a:spcPct val="80000"/>
              </a:lnSpc>
            </a:pPr>
            <a:endParaRPr lang="es-ES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8C438F"/>
                </a:solidFill>
              </a:rPr>
              <a:t>Objetivos</a:t>
            </a:r>
          </a:p>
        </p:txBody>
      </p:sp>
      <p:sp>
        <p:nvSpPr>
          <p:cNvPr id="15362" name="2 Marcador de contenido"/>
          <p:cNvSpPr>
            <a:spLocks noGrp="1"/>
          </p:cNvSpPr>
          <p:nvPr>
            <p:ph sz="quarter" idx="1"/>
          </p:nvPr>
        </p:nvSpPr>
        <p:spPr>
          <a:xfrm>
            <a:off x="301625" y="2133600"/>
            <a:ext cx="8504238" cy="3965575"/>
          </a:xfrm>
        </p:spPr>
        <p:txBody>
          <a:bodyPr/>
          <a:lstStyle/>
          <a:p>
            <a:pPr algn="just" eaLnBrk="1" hangingPunct="1"/>
            <a:r>
              <a:rPr lang="es-ES" smtClean="0"/>
              <a:t>Uno de los principales objetivos que alientan este proyecto es justamente, lograr prolongar el período de aptitud de la fruta garantizando el arribo a destino con calidad adecuada para su comercialización.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8C438F"/>
                </a:solidFill>
              </a:rPr>
              <a:t>Objetivos Específicos</a:t>
            </a:r>
          </a:p>
        </p:txBody>
      </p:sp>
      <p:sp>
        <p:nvSpPr>
          <p:cNvPr id="16386" name="2 Marcador de contenido"/>
          <p:cNvSpPr>
            <a:spLocks noGrp="1"/>
          </p:cNvSpPr>
          <p:nvPr>
            <p:ph sz="quarter" idx="1"/>
          </p:nvPr>
        </p:nvSpPr>
        <p:spPr>
          <a:xfrm>
            <a:off x="301625" y="1844675"/>
            <a:ext cx="8504238" cy="4254500"/>
          </a:xfrm>
        </p:spPr>
        <p:txBody>
          <a:bodyPr/>
          <a:lstStyle/>
          <a:p>
            <a:pPr algn="just" eaLnBrk="1" hangingPunct="1"/>
            <a:r>
              <a:rPr lang="es-ES_tradnl" sz="2000" smtClean="0"/>
              <a:t>Estudio de factores de forma y desarrollo del prototipo simulador.</a:t>
            </a:r>
            <a:endParaRPr lang="es-ES" sz="2000" smtClean="0"/>
          </a:p>
          <a:p>
            <a:pPr algn="just" eaLnBrk="1" hangingPunct="1"/>
            <a:r>
              <a:rPr lang="es-ES_tradnl" sz="2000" smtClean="0"/>
              <a:t>Ensayos comparativos en otras cámaras de bromurado ya instaladas</a:t>
            </a:r>
            <a:endParaRPr lang="es-ES" sz="2000" smtClean="0"/>
          </a:p>
          <a:p>
            <a:pPr algn="just" eaLnBrk="1" hangingPunct="1"/>
            <a:r>
              <a:rPr lang="es-ES_tradnl" sz="2000" smtClean="0"/>
              <a:t>Definición de las mejores condiciones de operación. Determinación del efecto “historia térmica” sobre la calidad.</a:t>
            </a:r>
            <a:endParaRPr lang="es-ES" sz="2000" smtClean="0"/>
          </a:p>
          <a:p>
            <a:pPr algn="just" eaLnBrk="1" hangingPunct="1"/>
            <a:r>
              <a:rPr lang="es-ES_tradnl" sz="2000" smtClean="0"/>
              <a:t>Evaluación económica comparativa de distintos tratamiento cuarentenario. </a:t>
            </a:r>
          </a:p>
          <a:p>
            <a:pPr algn="just" eaLnBrk="1" hangingPunct="1"/>
            <a:r>
              <a:rPr lang="es-ES_tradnl" sz="2000" smtClean="0"/>
              <a:t>Estudio de factibilidad para la construcción de una planta para tratamientos con radiaciones ionizantes en la zona de Concordia</a:t>
            </a:r>
            <a:endParaRPr lang="es-ES" sz="2000" smtClean="0"/>
          </a:p>
          <a:p>
            <a:pPr algn="just" eaLnBrk="1" hangingPunct="1"/>
            <a:r>
              <a:rPr lang="es-ES_tradnl" sz="2000" smtClean="0"/>
              <a:t>Confección de un Manual de Buenas Prácticas de Bromurado</a:t>
            </a:r>
            <a:endParaRPr lang="es-ES" sz="2000" smtClean="0"/>
          </a:p>
          <a:p>
            <a:pPr algn="just" eaLnBrk="1" hangingPunct="1"/>
            <a:r>
              <a:rPr lang="es-ES_tradnl" sz="2000" smtClean="0"/>
              <a:t>Transferencia de los resultados al sector directamente interesado </a:t>
            </a:r>
            <a:endParaRPr 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8C438F"/>
                </a:solidFill>
              </a:rPr>
              <a:t>Equipos Adquiridos</a:t>
            </a:r>
          </a:p>
        </p:txBody>
      </p:sp>
      <p:pic>
        <p:nvPicPr>
          <p:cNvPr id="17410" name="Picture 2" descr="C:\Users\user\Documents\PROYECTO BROMURADO\Ensayos 2da y 3er etapa\Etapa 2\Imágenes informe ensayos 2011\Captura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1285875" cy="1933575"/>
          </a:xfrm>
        </p:spPr>
      </p:pic>
      <p:pic>
        <p:nvPicPr>
          <p:cNvPr id="17411" name="Picture 3" descr="C:\Users\user\Documents\PROYECTO BROMURADO\Ensayos 2da y 3er etapa\Etapa 2\Imágenes informe ensayos 2011\Captura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557338"/>
            <a:ext cx="1143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user\Documents\PROYECTO BROMURADO\Ensayos 2da y 3er etapa\Etapa 2\Imágenes informe ensayos 2011\te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1484313"/>
            <a:ext cx="10715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Users\user\Documents\PROYECTO BROMURADO\Ensayos 2da y 3er etapa\Etapa 3\Ensayos prototipo\P10201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3600450"/>
            <a:ext cx="20716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C:\Users\user\Documents\PROYECTO BROMURADO\Ensayos 2da y 3er etapa\Etapa 3\Ensayos prototipo\P10201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392906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s-ES" smtClean="0"/>
              <a:t>Ensayos realizados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Medición de Temperatura en cámaras reales.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Medición de Firmeza y Porcentaje de deformación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Medición del flujo de aire dentro de las cámaras y del prototipo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dirty="0" smtClean="0"/>
              <a:t>Estudio de la Historia Térmica de la fruta.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</p:txBody>
      </p:sp>
      <p:pic>
        <p:nvPicPr>
          <p:cNvPr id="18435" name="Picture 2" descr="D:\PROYECTO BROMURADO\Ensayos 2da etapa\02 Ensayo Blueberries 25 de noviembre\fotos ensayo bromurado 25 de noviembre\101_0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484313"/>
            <a:ext cx="1800225" cy="2400300"/>
          </a:xfrm>
        </p:spPr>
      </p:pic>
      <p:pic>
        <p:nvPicPr>
          <p:cNvPr id="18436" name="Picture 3" descr="D:\PROYECTO BROMURADO\Ensayos 2da etapa\02 Ensayo Blueberries 25 de noviembre\fotos ensayo bromurado 25 de noviembre\101_0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84313"/>
            <a:ext cx="23764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6 Rectángulo"/>
          <p:cNvSpPr>
            <a:spLocks noChangeArrowheads="1"/>
          </p:cNvSpPr>
          <p:nvPr/>
        </p:nvSpPr>
        <p:spPr bwMode="auto">
          <a:xfrm>
            <a:off x="395288" y="3573463"/>
            <a:ext cx="223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Georgia" pitchFamily="18" charset="0"/>
              </a:rPr>
              <a:t>Medición de Temperatura  y Velocidades de aire en cámaras reales</a:t>
            </a:r>
          </a:p>
        </p:txBody>
      </p:sp>
      <p:pic>
        <p:nvPicPr>
          <p:cNvPr id="18438" name="Picture 5" descr="D:\PROYECTO BROMURADO\Ensayos 2da etapa\03 Ensayo Blueberries 1 de diciembre\Fotos Control bromurado III\Ensayo 3 bromurado 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933825"/>
            <a:ext cx="18367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381000" y="1223963"/>
            <a:ext cx="2362200" cy="990600"/>
          </a:xfrm>
        </p:spPr>
        <p:txBody>
          <a:bodyPr/>
          <a:lstStyle/>
          <a:p>
            <a:pPr eaLnBrk="1" hangingPunct="1"/>
            <a:r>
              <a:rPr lang="es-ES_tradnl" smtClean="0"/>
              <a:t>Medición de temperaturas en cámaras reales</a:t>
            </a:r>
            <a:endParaRPr lang="en-US" smtClean="0"/>
          </a:p>
        </p:txBody>
      </p:sp>
      <p:sp>
        <p:nvSpPr>
          <p:cNvPr id="19458" name="2 Marcador de texto"/>
          <p:cNvSpPr>
            <a:spLocks noGrp="1"/>
          </p:cNvSpPr>
          <p:nvPr>
            <p:ph type="body" idx="2"/>
          </p:nvPr>
        </p:nvSpPr>
        <p:spPr>
          <a:xfrm>
            <a:off x="381000" y="2714625"/>
            <a:ext cx="2362200" cy="3411538"/>
          </a:xfrm>
        </p:spPr>
        <p:txBody>
          <a:bodyPr/>
          <a:lstStyle/>
          <a:p>
            <a:pPr algn="just" eaLnBrk="1" hangingPunct="1"/>
            <a:r>
              <a:rPr lang="es-ES_tradnl" smtClean="0"/>
              <a:t>De los resultados obtenidos se pudo concluir en que </a:t>
            </a:r>
            <a:r>
              <a:rPr lang="es-AR" smtClean="0"/>
              <a:t>existen variaciones de entre 2 y 5ºC durante el proceso propiamente dicho y de hasta 13º durante el precalentamiento.</a:t>
            </a:r>
            <a:endParaRPr lang="en-US" smtClean="0"/>
          </a:p>
          <a:p>
            <a:pPr eaLnBrk="1" hangingPunct="1"/>
            <a:endParaRPr lang="es-ES_tradnl" smtClean="0"/>
          </a:p>
          <a:p>
            <a:pPr eaLnBrk="1" hangingPunct="1"/>
            <a:endParaRPr lang="en-US" smtClean="0"/>
          </a:p>
        </p:txBody>
      </p:sp>
      <p:pic>
        <p:nvPicPr>
          <p:cNvPr id="19459" name="Picture 2" descr="D:\PROYECTO BROMURADO\Ensayos 2da etapa\Imágenes informe ensayos 2011\curva 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1285875"/>
            <a:ext cx="5638800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Estudio de Flujo de Aire en Cámaras</a:t>
            </a:r>
            <a:endParaRPr lang="en-US" smtClean="0"/>
          </a:p>
        </p:txBody>
      </p:sp>
      <p:sp>
        <p:nvSpPr>
          <p:cNvPr id="20482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Las velocidades obtenidas se mostraron muy heterogéneas entre los distintos puntos estudiados.</a:t>
            </a:r>
          </a:p>
          <a:p>
            <a:pPr eaLnBrk="1" hangingPunct="1"/>
            <a:r>
              <a:rPr lang="es-ES" smtClean="0"/>
              <a:t>Los promedios de las velocidades disminuyen poco más de la mitad a los 4m desde los forzadores, se reducen a un cuarto en la mitad de la cámara y son siete veces menores cerca de la entrada.</a:t>
            </a:r>
            <a:endParaRPr lang="en-US" smtClean="0"/>
          </a:p>
        </p:txBody>
      </p:sp>
      <p:pic>
        <p:nvPicPr>
          <p:cNvPr id="20483" name="8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692150"/>
            <a:ext cx="5638800" cy="2247900"/>
          </a:xfrm>
        </p:spPr>
      </p:pic>
      <p:pic>
        <p:nvPicPr>
          <p:cNvPr id="20484" name="9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781300"/>
            <a:ext cx="5399087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smtClean="0"/>
              <a:t>Estudio de Flujo de Aire en el Prototipo</a:t>
            </a:r>
            <a:endParaRPr lang="en-US" smtClean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es-ES" dirty="0" smtClean="0"/>
              <a:t>Se puede observar que las velocidades de aire dentro del prototipo se mantienen relativamente homogéneas en los distintos puntos observados.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s-ES" dirty="0" smtClean="0"/>
              <a:t>La homogeneización de las velocidades de aire en el recinto se ve favorecida por la corta distancia que existe entre los forzadores y el punto más lejano a ellos. Esto provoca escasa caída del flujo de aire y bajos gradientes de velocidad</a:t>
            </a:r>
            <a:endParaRPr lang="en-US" dirty="0"/>
          </a:p>
        </p:txBody>
      </p:sp>
      <p:pic>
        <p:nvPicPr>
          <p:cNvPr id="21507" name="4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620713"/>
            <a:ext cx="5638800" cy="2087562"/>
          </a:xfrm>
        </p:spPr>
      </p:pic>
      <p:pic>
        <p:nvPicPr>
          <p:cNvPr id="21508" name="6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463" y="3486150"/>
            <a:ext cx="599122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392</TotalTime>
  <Words>707</Words>
  <Application>Microsoft Office PowerPoint</Application>
  <PresentationFormat>Presentación en pantalla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Civil</vt:lpstr>
      <vt:lpstr>Visio</vt:lpstr>
      <vt:lpstr>Presentación de PowerPoint</vt:lpstr>
      <vt:lpstr>Introducción</vt:lpstr>
      <vt:lpstr>Objetivos</vt:lpstr>
      <vt:lpstr>Objetivos Específicos</vt:lpstr>
      <vt:lpstr>Equipos Adquiridos</vt:lpstr>
      <vt:lpstr>Ensayos realizados</vt:lpstr>
      <vt:lpstr>Medición de temperaturas en cámaras reales</vt:lpstr>
      <vt:lpstr>Estudio de Flujo de Aire en Cámaras</vt:lpstr>
      <vt:lpstr>Estudio de Flujo de Aire en el Prototipo</vt:lpstr>
      <vt:lpstr>Estudio de Historia térmica de la fruta</vt:lpstr>
      <vt:lpstr>Estudio de Historia térmica de la fruta</vt:lpstr>
      <vt:lpstr>Deformación en función del tiempo y la temperatura</vt:lpstr>
      <vt:lpstr>Presentación de PowerPoint</vt:lpstr>
      <vt:lpstr>Estudio de factibilidad técnico económico de Planta de Irradiación Industrial en la zona </vt:lpstr>
      <vt:lpstr>Planta de Irradiación - Diagrama de flujo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Optimización de métodos actuales y evaluación de nuevas alternativas para el tratamiento cuarentenario contra la mosca de la fruta para el cultivo de arándanos en la provincia de Entre Ríos</dc:title>
  <dc:creator>user</dc:creator>
  <cp:lastModifiedBy>Luffi</cp:lastModifiedBy>
  <cp:revision>33</cp:revision>
  <dcterms:created xsi:type="dcterms:W3CDTF">2012-09-04T20:38:29Z</dcterms:created>
  <dcterms:modified xsi:type="dcterms:W3CDTF">2013-07-10T12:40:01Z</dcterms:modified>
</cp:coreProperties>
</file>